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КЛАПАНЫ ПРОХОДНЫЕ СЕДЕЛЬНЫЕ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РЕГУЛИРУЮЩИЕ, ЗАПОРНО-РЕГУЛИРУЮЩИЕ, ОТСЕЧНЫЕ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КПСР серии 400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5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7614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Пропускная характеристика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65" y="1321724"/>
            <a:ext cx="6688206" cy="3778250"/>
          </a:xfrm>
        </p:spPr>
      </p:pic>
      <p:sp>
        <p:nvSpPr>
          <p:cNvPr id="5" name="TextBox 4"/>
          <p:cNvSpPr txBox="1"/>
          <p:nvPr/>
        </p:nvSpPr>
        <p:spPr>
          <a:xfrm>
            <a:off x="1745673" y="5270269"/>
            <a:ext cx="969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линейная – </a:t>
            </a:r>
            <a:r>
              <a:rPr lang="ru-RU" dirty="0">
                <a:latin typeface="Exo2.0-Regular"/>
              </a:rPr>
              <a:t>расход потока пропорционален величине перемещения плунжера;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Exo2.0-Regular"/>
                <a:cs typeface="Arial" panose="020B0604020202020204" pitchFamily="34" charset="0"/>
              </a:rPr>
              <a:t>равнопроцентная</a:t>
            </a:r>
            <a:r>
              <a:rPr lang="ru-RU" dirty="0">
                <a:latin typeface="Exo2.0-Regular"/>
                <a:cs typeface="Arial" panose="020B0604020202020204" pitchFamily="34" charset="0"/>
              </a:rPr>
              <a:t> - </a:t>
            </a:r>
            <a:r>
              <a:rPr lang="ru-RU" dirty="0">
                <a:latin typeface="Exo2.0-Regular"/>
              </a:rPr>
              <a:t>равным изменениям положения плунжера соответствует одно и то же процентное изменение пропускной способности для всех участков хода плунжера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Типы клапанов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1579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регулирующий;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запорно-регулирующий;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запорный (отсечной).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Конструкция затвора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429" y="1803862"/>
            <a:ext cx="10041775" cy="4107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плунжерный неразгруженный;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клеточно-плунжерный неразгруженный;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клеточный разгруженный.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3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4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Плунжерный неразгруженный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4648" y="1401771"/>
            <a:ext cx="62072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застойных зон вследствие риска кристаллизации, местной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коррозии и образование отложений;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минимальный коэффициент сопротивления.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резьбовое соединение внутри клапана;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плохая ремонтопригодность;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ограниченность в способах борьбы с шумом и кавитацией;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затруднительно достижение высоких классов герметичности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вследствие отсутствия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соосности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между седлом и плунжером.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36" y="1335269"/>
            <a:ext cx="4661512" cy="50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362" y="349790"/>
            <a:ext cx="8911687" cy="70592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Клеточно-плунжерный неразгруженный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6" y="3367393"/>
            <a:ext cx="3085720" cy="3085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545" y="1244576"/>
            <a:ext cx="63701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высокая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соосность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плунжера и седла, достижение высоких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классов герметичности;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простота сборки;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возможность ремонтировать изделие не демонтируя его с трубопровода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не рекомендуется использование в кристаллизующихся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особовязких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5731" y="6276928"/>
            <a:ext cx="1099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 клетки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561" y="1244576"/>
            <a:ext cx="4659984" cy="50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79" y="200333"/>
            <a:ext cx="8911687" cy="70502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Клеточный разгруженный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8" y="1104145"/>
            <a:ext cx="2099588" cy="2552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7" y="1104145"/>
            <a:ext cx="2231737" cy="2469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6551" y="3621951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линейная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673" y="3621950"/>
            <a:ext cx="165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равнопроцентная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96" y="1104145"/>
            <a:ext cx="2114021" cy="2576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19942" y="3616619"/>
            <a:ext cx="182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антишумовая и 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антикавитационная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253" y="3924396"/>
            <a:ext cx="63908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практически полное уравновешивание усилия действующего со стороны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рабочей среды и применение при больших перепадах;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применение приводов с меньшим усилием (удешевление).;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антикавитационных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антишумовых устройств.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ограниченное применение на загрязнённых средах;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ограниченное использование для высоких классов герметичности.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1814" y="1505121"/>
            <a:ext cx="4320781" cy="46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880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Конструкция сальникового узла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654" y="1288253"/>
            <a:ext cx="401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пакетом шевронных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фторопластовых манжет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постоянным поджатием пружиной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7535" y="1290514"/>
            <a:ext cx="3321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кольцами из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терморасширенного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графита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577" y="2177059"/>
            <a:ext cx="7879594" cy="40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580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Уплотнение в затворе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96044"/>
            <a:ext cx="8915400" cy="5037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металл-металл (по умолчанию);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металл-эластомер (по требованию заказчика и при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DN≥150 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классом герметичности А в затворе по ГОСТ 9544-2015)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240" y="6101197"/>
            <a:ext cx="232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металл-металл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(с наплавкой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стеллиттом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7694" y="6232037"/>
            <a:ext cx="17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металл-эластомер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66" y="2581445"/>
            <a:ext cx="6983332" cy="34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67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Классы герметичности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69001"/>
              </p:ext>
            </p:extLst>
          </p:nvPr>
        </p:nvGraphicFramePr>
        <p:xfrm>
          <a:off x="3210182" y="1604354"/>
          <a:ext cx="7673461" cy="4523720"/>
        </p:xfrm>
        <a:graphic>
          <a:graphicData uri="http://schemas.openxmlformats.org/drawingml/2006/table">
            <a:tbl>
              <a:tblPr firstRow="1" firstCol="1" bandRow="1"/>
              <a:tblGrid>
                <a:gridCol w="1783312">
                  <a:extLst>
                    <a:ext uri="{9D8B030D-6E8A-4147-A177-3AD203B41FA5}">
                      <a16:colId xmlns:a16="http://schemas.microsoft.com/office/drawing/2014/main" val="221020160"/>
                    </a:ext>
                  </a:extLst>
                </a:gridCol>
                <a:gridCol w="1550039">
                  <a:extLst>
                    <a:ext uri="{9D8B030D-6E8A-4147-A177-3AD203B41FA5}">
                      <a16:colId xmlns:a16="http://schemas.microsoft.com/office/drawing/2014/main" val="1989433854"/>
                    </a:ext>
                  </a:extLst>
                </a:gridCol>
                <a:gridCol w="1278743">
                  <a:extLst>
                    <a:ext uri="{9D8B030D-6E8A-4147-A177-3AD203B41FA5}">
                      <a16:colId xmlns:a16="http://schemas.microsoft.com/office/drawing/2014/main" val="3288883692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977469865"/>
                    </a:ext>
                  </a:extLst>
                </a:gridCol>
                <a:gridCol w="1440385">
                  <a:extLst>
                    <a:ext uri="{9D8B030D-6E8A-4147-A177-3AD203B41FA5}">
                      <a16:colId xmlns:a16="http://schemas.microsoft.com/office/drawing/2014/main" val="4245300997"/>
                    </a:ext>
                  </a:extLst>
                </a:gridCol>
              </a:tblGrid>
              <a:tr h="390701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Тип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затвора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плунжера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Уплотнение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плунжера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 герметичности по ГОСТ 9455-2015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клапана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32900"/>
                  </a:ext>
                </a:extLst>
              </a:tr>
              <a:tr h="492525">
                <a:tc rowSpan="4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«металл-эластомер»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неразгруженное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̶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запорно-регулирующий,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отсечной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606721"/>
                  </a:ext>
                </a:extLst>
              </a:tr>
              <a:tr h="246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регулирующий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68499"/>
                  </a:ext>
                </a:extLst>
              </a:tr>
              <a:tr h="492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разгруженное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Фторопласт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Металл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запорно-регулирующий,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отсечной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48482"/>
                  </a:ext>
                </a:extLst>
              </a:tr>
              <a:tr h="246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регулирующий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301219"/>
                  </a:ext>
                </a:extLst>
              </a:tr>
              <a:tr h="492525">
                <a:tc rowSpan="6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«металл-металл»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неразгруженное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̶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А, B, С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запорно-регулирующий,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отсечной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141504"/>
                  </a:ext>
                </a:extLst>
              </a:tr>
              <a:tr h="246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IV, V, VI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регулирующий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33620"/>
                  </a:ext>
                </a:extLst>
              </a:tr>
              <a:tr h="492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разгруженное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рафит</a:t>
                      </a: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В, С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запорно-регулирующий,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отсечной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345151"/>
                  </a:ext>
                </a:extLst>
              </a:tr>
              <a:tr h="246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III, IV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регулирующий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816227"/>
                  </a:ext>
                </a:extLst>
              </a:tr>
              <a:tr h="492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Фторопласт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Металл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A, В, С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Запорно-регулирующий,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отсечной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6728"/>
                  </a:ext>
                </a:extLst>
              </a:tr>
              <a:tr h="246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IV, V, VI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indent="-2266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регулирующий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45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8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552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Приводы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2793"/>
            <a:ext cx="8915400" cy="47382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пневматический мембранный;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привод.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49" y="1496466"/>
            <a:ext cx="5028571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Отрасли промышленности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химическая;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нефтедобывающая;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газодобывающая;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нефтеперерабатывающая;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металлургическая;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и др.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9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86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продукции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29789"/>
            <a:ext cx="8915400" cy="44814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входной контроль всех материалов и комплектующих;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документы о качестве (сертификаты) всех материалов и комплектующих;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прослеживаемость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материалов и полуфабрикатов на всех этапах производства;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испытания 100% продукции;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неразрушающий контроль основных деталей и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сварных швов.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5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7777"/>
            <a:ext cx="8911687" cy="69669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Рабочие среды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76460"/>
              </p:ext>
            </p:extLst>
          </p:nvPr>
        </p:nvGraphicFramePr>
        <p:xfrm>
          <a:off x="2983038" y="1120352"/>
          <a:ext cx="7556269" cy="3425479"/>
        </p:xfrm>
        <a:graphic>
          <a:graphicData uri="http://schemas.openxmlformats.org/drawingml/2006/table">
            <a:tbl>
              <a:tblPr firstRow="1" firstCol="1" bandRow="1"/>
              <a:tblGrid>
                <a:gridCol w="1520576">
                  <a:extLst>
                    <a:ext uri="{9D8B030D-6E8A-4147-A177-3AD203B41FA5}">
                      <a16:colId xmlns:a16="http://schemas.microsoft.com/office/drawing/2014/main" val="491722085"/>
                    </a:ext>
                  </a:extLst>
                </a:gridCol>
                <a:gridCol w="1494596">
                  <a:extLst>
                    <a:ext uri="{9D8B030D-6E8A-4147-A177-3AD203B41FA5}">
                      <a16:colId xmlns:a16="http://schemas.microsoft.com/office/drawing/2014/main" val="688430406"/>
                    </a:ext>
                  </a:extLst>
                </a:gridCol>
                <a:gridCol w="1494596">
                  <a:extLst>
                    <a:ext uri="{9D8B030D-6E8A-4147-A177-3AD203B41FA5}">
                      <a16:colId xmlns:a16="http://schemas.microsoft.com/office/drawing/2014/main" val="2913736655"/>
                    </a:ext>
                  </a:extLst>
                </a:gridCol>
                <a:gridCol w="1546556">
                  <a:extLst>
                    <a:ext uri="{9D8B030D-6E8A-4147-A177-3AD203B41FA5}">
                      <a16:colId xmlns:a16="http://schemas.microsoft.com/office/drawing/2014/main" val="136300417"/>
                    </a:ext>
                  </a:extLst>
                </a:gridCol>
                <a:gridCol w="1499945">
                  <a:extLst>
                    <a:ext uri="{9D8B030D-6E8A-4147-A177-3AD203B41FA5}">
                      <a16:colId xmlns:a16="http://schemas.microsoft.com/office/drawing/2014/main" val="2415873206"/>
                    </a:ext>
                  </a:extLst>
                </a:gridCol>
              </a:tblGrid>
              <a:tr h="978708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 и газы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Растворители и органические вещества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Водные растворы солей (рассолы)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Кислоты неорганические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83288"/>
                  </a:ext>
                </a:extLst>
              </a:tr>
              <a:tr h="2446771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нефть сырая;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бензин;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керосин;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дизтопливо;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газойль;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мазут;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масла и др.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пар;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воздух;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неагрессивный природный газ;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аммиак;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кислород;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попутный газ;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этилен и др.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спирты;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гликоли;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амины;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альдегиды;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эфиры;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аминокислоты;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углеводороды и др.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сульфаты;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хлориды;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фториды;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нитраты;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карбонаты;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щёлочи;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водный аммиак;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сульфиты и др.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азотная;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серная;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уксусная;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лимонная;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молочная;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щавелевая;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фосфорная;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масляная и др.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69" marR="674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2524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2926" y="4641716"/>
            <a:ext cx="8911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 совместимость клапана с рабочей средой определяется специалистами предприятия-изготовителя на основе данных опросного листа, содержащего сведения о температуре, концентрации, давлении рабочей среды.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** клапаны не используются со средой, в которой содержится более 6 % (объемных) сероводорода (Н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или с парциальным давлением Н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0,0003 МПа и более в газовой фазе.</a:t>
            </a:r>
          </a:p>
        </p:txBody>
      </p:sp>
    </p:spTree>
    <p:extLst>
      <p:ext uri="{BB962C8B-B14F-4D97-AF65-F5344CB8AC3E}">
        <p14:creationId xmlns:p14="http://schemas.microsoft.com/office/powerpoint/2010/main" val="125159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67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материалы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62" y="1802815"/>
            <a:ext cx="7820214" cy="116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рабочей среды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-40 + 220 С⁰</a:t>
            </a:r>
            <a:r>
              <a:rPr lang="ru-RU" dirty="0"/>
              <a:t>;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-40 + 300 С⁰;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-40 + 425 С⁰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-60 + 220 С⁰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626185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+220</a:t>
            </a:r>
            <a:r>
              <a:rPr lang="ru-RU" dirty="0"/>
              <a:t> С⁰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83" y="624269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425</a:t>
            </a:r>
            <a:r>
              <a:rPr lang="ru-RU" dirty="0"/>
              <a:t> С⁰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4" y="1476229"/>
            <a:ext cx="5386167" cy="46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Климатическое исполнение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категория размещения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682240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ХЛ1, УХЛ1: -60…+40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У1: -40…+40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5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Номинальный диаметр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881745"/>
            <a:ext cx="8915400" cy="709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</a:rPr>
              <a:t>25, 32, 40, 50, 65, 80, 100, 125, 150, 200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796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Номинальное давление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98619"/>
            <a:ext cx="8915400" cy="734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580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 присоединения к трубопроводу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2080"/>
            <a:ext cx="8915400" cy="27648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фланцевое по ГОСТ 33259-2015: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исполнение 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исполнение </a:t>
            </a:r>
            <a:r>
              <a:rPr lang="en-US" dirty="0">
                <a:latin typeface="Arial" panose="020B0604020202020204" pitchFamily="34" charset="0"/>
              </a:rPr>
              <a:t>F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исполнение </a:t>
            </a:r>
            <a:r>
              <a:rPr lang="en-US" dirty="0">
                <a:latin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под приварку (корпуса из стали 20Л и 12Х18Н9ТЛ)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фланцевое                                    под приварку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1" y="4166892"/>
            <a:ext cx="8030095" cy="24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34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737</TotalTime>
  <Words>750</Words>
  <Application>Microsoft Office PowerPoint</Application>
  <PresentationFormat>Широкоэкранный</PresentationFormat>
  <Paragraphs>190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Exo2.0-Regular</vt:lpstr>
      <vt:lpstr>Times New Roman</vt:lpstr>
      <vt:lpstr>Wingdings</vt:lpstr>
      <vt:lpstr>Wingdings 3</vt:lpstr>
      <vt:lpstr>Легкий дым</vt:lpstr>
      <vt:lpstr>КЛАПАНЫ ПРОХОДНЫЕ СЕДЕЛЬНЫЕ РЕГУЛИРУЮЩИЕ, ЗАПОРНО-РЕГУЛИРУЮЩИЕ, ОТСЕЧНЫЕ КПСР серии 400</vt:lpstr>
      <vt:lpstr>Отрасли промышленности</vt:lpstr>
      <vt:lpstr>Рабочие среды</vt:lpstr>
      <vt:lpstr>Основные материалы</vt:lpstr>
      <vt:lpstr>Температура рабочей среды</vt:lpstr>
      <vt:lpstr>Климатическое исполнение и категория размещения</vt:lpstr>
      <vt:lpstr>Номинальный диаметр DN</vt:lpstr>
      <vt:lpstr>Номинальное давление</vt:lpstr>
      <vt:lpstr>Вид присоединения к трубопроводу</vt:lpstr>
      <vt:lpstr>Пропускная характеристика</vt:lpstr>
      <vt:lpstr>Типы клапанов</vt:lpstr>
      <vt:lpstr>Конструкция затвора</vt:lpstr>
      <vt:lpstr>Плунжерный неразгруженный</vt:lpstr>
      <vt:lpstr>Клеточно-плунжерный неразгруженный</vt:lpstr>
      <vt:lpstr>Клеточный разгруженный</vt:lpstr>
      <vt:lpstr>Конструкция сальникового узла</vt:lpstr>
      <vt:lpstr>Уплотнение в затворе</vt:lpstr>
      <vt:lpstr>Классы герметичности</vt:lpstr>
      <vt:lpstr>Приводы</vt:lpstr>
      <vt:lpstr>Контроль качества продукции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КЛАПАНЫ ПРОХОДНЫЕ СЕДЕЛЬНЫЕ РЕГУЛИРУЮЩИЕ, ЗАПОРНО-РЕГУЛИРУЮЩИЕ, ОТСЕЧНЫЕ КПСР серии 400</dc:title>
  <dc:creator>Михаил Елисеев</dc:creator>
  <cp:lastModifiedBy>murka2x@outlook.com</cp:lastModifiedBy>
  <cp:revision>59</cp:revision>
  <cp:lastPrinted>2019-02-01T07:53:53Z</cp:lastPrinted>
  <dcterms:created xsi:type="dcterms:W3CDTF">2019-01-31T08:31:12Z</dcterms:created>
  <dcterms:modified xsi:type="dcterms:W3CDTF">2019-07-29T17:01:00Z</dcterms:modified>
</cp:coreProperties>
</file>